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81" r:id="rId2"/>
    <p:sldId id="282" r:id="rId3"/>
    <p:sldId id="276" r:id="rId4"/>
    <p:sldId id="258" r:id="rId5"/>
    <p:sldId id="257" r:id="rId6"/>
    <p:sldId id="259" r:id="rId7"/>
    <p:sldId id="263" r:id="rId8"/>
    <p:sldId id="283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84" r:id="rId23"/>
    <p:sldId id="285" r:id="rId24"/>
    <p:sldId id="296" r:id="rId25"/>
    <p:sldId id="298" r:id="rId26"/>
    <p:sldId id="286" r:id="rId27"/>
    <p:sldId id="288" r:id="rId28"/>
    <p:sldId id="289" r:id="rId29"/>
    <p:sldId id="297" r:id="rId30"/>
    <p:sldId id="291" r:id="rId31"/>
    <p:sldId id="294" r:id="rId32"/>
    <p:sldId id="299" r:id="rId33"/>
    <p:sldId id="300" r:id="rId34"/>
    <p:sldId id="301" r:id="rId35"/>
    <p:sldId id="302" r:id="rId36"/>
    <p:sldId id="303" r:id="rId37"/>
    <p:sldId id="304" r:id="rId38"/>
    <p:sldId id="306" r:id="rId39"/>
    <p:sldId id="307" r:id="rId40"/>
    <p:sldId id="308" r:id="rId41"/>
    <p:sldId id="309" r:id="rId42"/>
    <p:sldId id="310" r:id="rId43"/>
    <p:sldId id="317" r:id="rId44"/>
    <p:sldId id="312" r:id="rId45"/>
    <p:sldId id="313" r:id="rId46"/>
    <p:sldId id="314" r:id="rId47"/>
    <p:sldId id="315" r:id="rId48"/>
    <p:sldId id="316" r:id="rId49"/>
    <p:sldId id="311" r:id="rId50"/>
    <p:sldId id="318" r:id="rId51"/>
    <p:sldId id="319" r:id="rId52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FF"/>
    <a:srgbClr val="E6E6E6"/>
    <a:srgbClr val="72EB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2" autoAdjust="0"/>
    <p:restoredTop sz="79140" autoAdjust="0"/>
  </p:normalViewPr>
  <p:slideViewPr>
    <p:cSldViewPr snapToGrid="0">
      <p:cViewPr varScale="1">
        <p:scale>
          <a:sx n="84" d="100"/>
          <a:sy n="8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49C3C-9F0F-48DD-8C61-258B3D7168B4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C05986-05B4-4F49-A1C5-36E472917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04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https://www.youtube.com/watch?v=tIm-gldvZT0</a:t>
            </a:r>
          </a:p>
          <a:p>
            <a:r>
              <a:rPr lang="en-US"/>
              <a:t>https://www.ibm.com/support/pages/php-ibm-i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E28C8E-8DDD-46FD-A9A8-49DEB36A81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0633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https://library.roguewave.com/display/SUPPORT/Getting+started+with+the+PDO_ODBC+PHP+extension+on+the+IBM+i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https://www.ibm.com/support/pages/ibm-iaccess-linux-odbc-configuration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5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https://github.com/K3S/IBM-i-PHP-PDO-ODBC-Toolkit-Setup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7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https://www.seidengroup.com/2020/07/23/how-to-access-the-php-toolkit-for-ibm-i/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53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https://github.com/IBM/xmlservice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https://ibmi-oss-docs.readthedocs.io/en/latest/nodejs/README.html</a:t>
            </a:r>
          </a:p>
          <a:p>
            <a:endParaRPr lang="en-US"/>
          </a:p>
          <a:p>
            <a:r>
              <a:rPr lang="en-US"/>
              <a:t>https://www.seidengroup.com/php-documentation/how-to-set-up-the-ibm-i-open-source-environment/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23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https://ibmi-oss-docs.readthed</a:t>
            </a:r>
          </a:p>
          <a:p>
            <a:r>
              <a:rPr lang="en-US"/>
              <a:t>https://bitbucket.org/ibmi/opensource/src/20192a55b76d99a839815f61100e427ac75cdd11/docs/yum/#markdown-header-offline-install-instructions-without-acsocs.io/en/latest/user_setup/README.html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97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http://public.dhe.ibm.com/software/ibmi/products/pase/rpms/repo/ppc64/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58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PATH=/QOpenSys/pkgs/bin:</a:t>
            </a:r>
            <a:r>
              <a:rPr lang="de-DE">
                <a:effectLst/>
              </a:rPr>
              <a:t>$PATH</a:t>
            </a:r>
            <a:endParaRPr lang="th-TH">
              <a:effectLst/>
            </a:endParaRPr>
          </a:p>
          <a:p>
            <a:r>
              <a:rPr lang="en-US">
                <a:effectLst/>
              </a:rPr>
              <a:t>export</a:t>
            </a:r>
            <a:r>
              <a:rPr lang="en-US"/>
              <a:t> PATH</a:t>
            </a:r>
            <a:endParaRPr lang="th-TH">
              <a:effectLst/>
            </a:endParaRPr>
          </a:p>
          <a:p>
            <a:endParaRPr lang="th-TH">
              <a:effectLst/>
            </a:endParaRPr>
          </a:p>
          <a:p>
            <a:r>
              <a:rPr lang="en-US"/>
              <a:t>https://www.seidengroup.com/php-documentation/how-to-set-the-path-to-open-source-packages-on-ibm-i/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67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958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https://github.com/K3S/IBM-i-PHP-PDO-ODBC-Toolkit-Setup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7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24292F"/>
                </a:solidFill>
                <a:effectLst/>
                <a:latin typeface="-apple-system"/>
              </a:rPr>
              <a:t>PDO (PHP Database Object) is an abstracted database connection developed for PHP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57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https://www.ibm.com/support/pages/ibm-i-access-client-solutions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05986-05B4-4F49-A1C5-36E472917D0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99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662F-3847-7E88-24E9-6DE26AB97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C8C981-0391-15FC-5FDC-316BC92CD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33E2D-A18F-7D10-859A-B6D2CAE4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87323-E332-C4FC-B8F6-6494E633E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DF189-A052-DEB7-A834-50EF1501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39F17-F43D-77D4-0945-8873FCD6BA12}"/>
              </a:ext>
            </a:extLst>
          </p:cNvPr>
          <p:cNvSpPr/>
          <p:nvPr userDrawn="1"/>
        </p:nvSpPr>
        <p:spPr>
          <a:xfrm>
            <a:off x="0" y="1"/>
            <a:ext cx="12192000" cy="1361872"/>
          </a:xfrm>
          <a:prstGeom prst="rect">
            <a:avLst/>
          </a:prstGeom>
          <a:gradFill>
            <a:gsLst>
              <a:gs pos="0">
                <a:srgbClr val="115FB3"/>
              </a:gs>
              <a:gs pos="30000">
                <a:srgbClr val="115FB3"/>
              </a:gs>
              <a:gs pos="64000">
                <a:srgbClr val="0F79C7"/>
              </a:gs>
              <a:gs pos="100000">
                <a:srgbClr val="0F82C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9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3546-4419-EDBB-C65D-FB13993D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D7927-DDCF-6C14-E80B-D22761EFF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E94BA-F8EC-2D1B-63E6-A8A91CE02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084886-88C6-F969-A5B1-2B24E450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D871C-512B-6636-185A-973C4391B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2A5352-62DB-EE9E-F1D8-052B798B0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35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C250B-FB63-2760-1822-EDA313EC8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0F0086-766C-6979-B902-016DE387A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5823C4-4451-1681-E699-147242682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7048C2-269B-C78E-3026-93529DADD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2EB0F3-DB42-115F-24E9-6B722D80C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ABF7B-6895-12DD-1B5A-6963E19C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566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E4868-A3F3-33FC-59CC-78D00C12D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BA7CB-ED34-098A-34F5-81E287C53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D264F8-3913-CCC2-BE5C-FFF36DCBA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4DC4C-4C36-9A8A-EDB2-5D73EAF88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F3490-5C3F-5421-E233-DFF45CB2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775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5FE58-571D-CFD5-A361-73DFB058E2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2280A-1B6B-B394-67E7-F6352F675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2CEBC-0D1E-39F9-E3AF-0978CE9CE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DB4F9-7A62-D48A-05C4-E6FCFDBF7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70548-B16C-89C1-9526-7E9D85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8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4FF8B-76BD-EEF9-0A03-68709101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B4649-BDF6-0FAA-73C3-A3AAEB346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8CDEC-FF6E-E25D-408B-F3E09BD6E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51EEE-0D32-C676-D102-5FFFAC6A6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9B115-EAF4-164D-EDBD-928768CBE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26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BEC34-9AC1-924A-961D-1F5EEFC95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97861-9E2F-B6AC-33D9-B183FFC1F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64651-F384-8493-40F4-6A56DC90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2B966-C8B9-DE28-B721-975BB8F2B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34BF7-6EA2-413B-8F2D-2712CA400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ED3BE-6F4C-EA79-8233-542E19FB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CB334-D707-BA27-C3C1-D71F87BDF7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EBA5F-B556-7869-3ECE-83A166300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89D9D5-C211-14A2-9DE9-B1B0772B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987D05-3088-B350-DD17-2A9EEF3A5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07631-6E6D-5015-3647-4309F85B1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48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DC83E-8C7F-85EA-E27C-D5ECE3CB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6722C-BA81-E70F-0E9B-1F54AAC3F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4CCF4F-AF05-B926-F454-D7FAC21DD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47BD00-11C2-D8D2-0BCC-72A25C05EC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A130E-FE93-2F26-D105-8811C56AA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9AD391-BE6B-F4C9-F56A-6794F8BF7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013AA-8758-E43E-C171-8ECD83DD9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D1E0B-5C20-CF0F-E04F-D6FE67DB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860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E8F26-7A5E-D958-793A-4CC0E96F3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349C73-CB8E-A8E8-2171-1456048F8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F1833-727C-2E88-626A-FE1FDD7BF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977CBD-5CE5-9F12-E293-F89CB88A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64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39F17-F43D-77D4-0945-8873FCD6B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5FB3"/>
              </a:gs>
              <a:gs pos="30000">
                <a:srgbClr val="115FB3"/>
              </a:gs>
              <a:gs pos="64000">
                <a:srgbClr val="0F79C7"/>
              </a:gs>
              <a:gs pos="100000">
                <a:srgbClr val="0F82C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4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39F17-F43D-77D4-0945-8873FCD6B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115FB3"/>
              </a:gs>
              <a:gs pos="30000">
                <a:srgbClr val="115FB3"/>
              </a:gs>
              <a:gs pos="64000">
                <a:srgbClr val="0F79C7"/>
              </a:gs>
              <a:gs pos="100000">
                <a:srgbClr val="0F82CF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562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4939F17-F43D-77D4-0945-8873FCD6BA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272E38"/>
              </a:gs>
              <a:gs pos="38000">
                <a:srgbClr val="2D343E">
                  <a:alpha val="93000"/>
                </a:srgbClr>
              </a:gs>
              <a:gs pos="78000">
                <a:srgbClr val="2E353F"/>
              </a:gs>
              <a:gs pos="100000">
                <a:srgbClr val="272E37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167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E053BE-4BC3-0672-86B6-3088254C8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DF11E4-4279-593C-50C5-96186FF58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E2156-30F4-3D4F-1B3A-4EAE551BF6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AC706-FE77-4043-B6CA-A5B5CDAF17F9}" type="datetimeFigureOut">
              <a:rPr lang="en-US" smtClean="0"/>
              <a:t>8/22/23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8A8A-318F-75C3-00DD-C5AFFBC5B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228D4-FDC0-A533-F459-805107E634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2B821-CAD2-4D38-A2D9-0BF622CEC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642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4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15FB3"/>
            </a:gs>
            <a:gs pos="30000">
              <a:srgbClr val="115FB3"/>
            </a:gs>
            <a:gs pos="64000">
              <a:srgbClr val="0F79C7"/>
            </a:gs>
            <a:gs pos="100000">
              <a:srgbClr val="0F82CF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5B05223-6797-6807-A9D5-CD6461E25A1E}"/>
              </a:ext>
            </a:extLst>
          </p:cNvPr>
          <p:cNvSpPr txBox="1"/>
          <p:nvPr/>
        </p:nvSpPr>
        <p:spPr>
          <a:xfrm>
            <a:off x="2972609" y="2691120"/>
            <a:ext cx="7154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IBM Plex Sans" panose="020B0503050203000203" pitchFamily="34" charset="0"/>
                <a:cs typeface="Aharoni" panose="02010803020104030203" pitchFamily="2" charset="-79"/>
              </a:rPr>
              <a:t>Part I: Install PHP Community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FECBE8-7549-A584-F4D0-9373BD0301A2}"/>
              </a:ext>
            </a:extLst>
          </p:cNvPr>
          <p:cNvSpPr txBox="1"/>
          <p:nvPr/>
        </p:nvSpPr>
        <p:spPr>
          <a:xfrm>
            <a:off x="2972609" y="3567557"/>
            <a:ext cx="105537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EFF3F4"/>
                </a:solidFill>
                <a:latin typeface="IBM Plex Sans" panose="020B0503050203000203" pitchFamily="34" charset="0"/>
              </a:rPr>
              <a:t>Bringing a New Level of </a:t>
            </a:r>
            <a:br>
              <a:rPr lang="en-US" sz="2000">
                <a:solidFill>
                  <a:srgbClr val="EFF3F4"/>
                </a:solidFill>
                <a:latin typeface="IBM Plex Sans" panose="020B0503050203000203" pitchFamily="34" charset="0"/>
              </a:rPr>
            </a:br>
            <a:r>
              <a:rPr lang="en-US" sz="2000" b="1">
                <a:solidFill>
                  <a:srgbClr val="EFF3F4"/>
                </a:solidFill>
                <a:latin typeface="IBM Plex Sans" panose="020B0503050203000203" pitchFamily="34" charset="0"/>
              </a:rPr>
              <a:t>Integrated Simplicity and Open source </a:t>
            </a:r>
          </a:p>
          <a:p>
            <a:r>
              <a:rPr lang="en-US" sz="2000">
                <a:solidFill>
                  <a:srgbClr val="EFF3F4"/>
                </a:solidFill>
                <a:latin typeface="IBM Plex Sans" panose="020B0503050203000203" pitchFamily="34" charset="0"/>
              </a:rPr>
              <a:t>into IBM 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4422A-184E-7816-2F74-CF5DF9008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688" y="5274527"/>
            <a:ext cx="3331891" cy="158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63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4FEEB97-9150-E662-ABFC-251EB627B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56019"/>
            <a:ext cx="5230813" cy="584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74B36E-A4D4-0E2E-F706-8C5EE0759016}"/>
              </a:ext>
            </a:extLst>
          </p:cNvPr>
          <p:cNvSpPr txBox="1"/>
          <p:nvPr/>
        </p:nvSpPr>
        <p:spPr>
          <a:xfrm>
            <a:off x="559323" y="656019"/>
            <a:ext cx="47529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Note : </a:t>
            </a:r>
          </a:p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After added repository in the Available Package will show list of PHP</a:t>
            </a:r>
          </a:p>
        </p:txBody>
      </p:sp>
    </p:spTree>
    <p:extLst>
      <p:ext uri="{BB962C8B-B14F-4D97-AF65-F5344CB8AC3E}">
        <p14:creationId xmlns:p14="http://schemas.microsoft.com/office/powerpoint/2010/main" val="359423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3E745B5-51CD-4790-F545-55F63294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324" y="428625"/>
            <a:ext cx="5591739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845BE6-451D-16AF-3314-584962A473D5}"/>
              </a:ext>
            </a:extLst>
          </p:cNvPr>
          <p:cNvSpPr txBox="1"/>
          <p:nvPr/>
        </p:nvSpPr>
        <p:spPr>
          <a:xfrm>
            <a:off x="903428" y="694842"/>
            <a:ext cx="4839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8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Select all PHP packages</a:t>
            </a:r>
          </a:p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Then click install</a:t>
            </a:r>
          </a:p>
        </p:txBody>
      </p:sp>
    </p:spTree>
    <p:extLst>
      <p:ext uri="{BB962C8B-B14F-4D97-AF65-F5344CB8AC3E}">
        <p14:creationId xmlns:p14="http://schemas.microsoft.com/office/powerpoint/2010/main" val="47656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B7F1832B-0054-03A5-52C1-7974EA15A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672" y="277933"/>
            <a:ext cx="6188631" cy="4670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C77AAD-9D75-9795-84FC-87EE1EFF32D6}"/>
              </a:ext>
            </a:extLst>
          </p:cNvPr>
          <p:cNvSpPr txBox="1"/>
          <p:nvPr/>
        </p:nvSpPr>
        <p:spPr>
          <a:xfrm>
            <a:off x="400050" y="685800"/>
            <a:ext cx="424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9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Answer =&gt; </a:t>
            </a:r>
            <a:r>
              <a:rPr lang="en-US" sz="2400" b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Y</a:t>
            </a: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6A0D3F5F-CD7E-8DBE-624D-BE449CB2F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09" y="1902184"/>
            <a:ext cx="5253752" cy="396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EEFEDF-B69E-3BEA-B834-F056DD46B901}"/>
              </a:ext>
            </a:extLst>
          </p:cNvPr>
          <p:cNvSpPr txBox="1"/>
          <p:nvPr/>
        </p:nvSpPr>
        <p:spPr>
          <a:xfrm>
            <a:off x="1937624" y="5710535"/>
            <a:ext cx="4248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Wait for downloading all packages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F21957FB-4B69-E256-A7EA-475435451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994" y="3429000"/>
            <a:ext cx="454342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24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30D03B6E-E325-D773-BEFB-98F3E7D4F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349" y="526390"/>
            <a:ext cx="6448426" cy="486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06DAB8C-2679-280C-7C05-64F15504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2347" y="1727621"/>
            <a:ext cx="4419600" cy="493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9A48CA-C7D5-6FBA-219E-5E65A56CFFDB}"/>
              </a:ext>
            </a:extLst>
          </p:cNvPr>
          <p:cNvSpPr txBox="1"/>
          <p:nvPr/>
        </p:nvSpPr>
        <p:spPr>
          <a:xfrm>
            <a:off x="361949" y="927176"/>
            <a:ext cx="4248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2EB35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Complete!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9F83B7-1CF5-A93F-64B2-43DD0DDE0794}"/>
              </a:ext>
            </a:extLst>
          </p:cNvPr>
          <p:cNvSpPr txBox="1"/>
          <p:nvPr/>
        </p:nvSpPr>
        <p:spPr>
          <a:xfrm>
            <a:off x="2000251" y="5754794"/>
            <a:ext cx="5372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th-TH"/>
            </a:defPPr>
            <a:lvl1pPr>
              <a:defRPr sz="2400">
                <a:solidFill>
                  <a:srgbClr val="00B05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defRPr>
            </a:lvl1pPr>
          </a:lstStyle>
          <a:p>
            <a:r>
              <a:rPr lang="en-US">
                <a:solidFill>
                  <a:srgbClr val="72EB35"/>
                </a:solidFill>
              </a:rPr>
              <a:t>PHP are in Installed Package Tab &gt;</a:t>
            </a:r>
          </a:p>
        </p:txBody>
      </p:sp>
    </p:spTree>
    <p:extLst>
      <p:ext uri="{BB962C8B-B14F-4D97-AF65-F5344CB8AC3E}">
        <p14:creationId xmlns:p14="http://schemas.microsoft.com/office/powerpoint/2010/main" val="3137390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30934B-4AC2-517E-FDC1-1C1E61AA7D06}"/>
              </a:ext>
            </a:extLst>
          </p:cNvPr>
          <p:cNvSpPr txBox="1"/>
          <p:nvPr/>
        </p:nvSpPr>
        <p:spPr>
          <a:xfrm>
            <a:off x="1898245" y="1141228"/>
            <a:ext cx="1817227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php -version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408172-D86E-C047-3843-01798B065F36}"/>
              </a:ext>
            </a:extLst>
          </p:cNvPr>
          <p:cNvSpPr txBox="1"/>
          <p:nvPr/>
        </p:nvSpPr>
        <p:spPr>
          <a:xfrm>
            <a:off x="979995" y="478668"/>
            <a:ext cx="475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10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Check PHP version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7C900-616B-5D7C-BCCF-AB793B15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46" y="1711455"/>
            <a:ext cx="8275690" cy="434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C23011-CC3A-70A2-AFB5-7DC845ABA2AA}"/>
              </a:ext>
            </a:extLst>
          </p:cNvPr>
          <p:cNvSpPr txBox="1"/>
          <p:nvPr/>
        </p:nvSpPr>
        <p:spPr>
          <a:xfrm>
            <a:off x="2858948" y="3136612"/>
            <a:ext cx="6852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IBM Plex Sans" panose="020B0503050203000203" pitchFamily="34" charset="0"/>
                <a:cs typeface="IBM Plex Sans Thai" panose="020B0503050203000203" pitchFamily="34" charset="-34"/>
              </a:rPr>
              <a:t>Part II: Create Apache Web Server</a:t>
            </a:r>
          </a:p>
        </p:txBody>
      </p:sp>
    </p:spTree>
    <p:extLst>
      <p:ext uri="{BB962C8B-B14F-4D97-AF65-F5344CB8AC3E}">
        <p14:creationId xmlns:p14="http://schemas.microsoft.com/office/powerpoint/2010/main" val="3864980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1F7B9C-F877-2724-3F4F-240F8C20D398}"/>
              </a:ext>
            </a:extLst>
          </p:cNvPr>
          <p:cNvSpPr txBox="1"/>
          <p:nvPr/>
        </p:nvSpPr>
        <p:spPr>
          <a:xfrm>
            <a:off x="2027749" y="1188325"/>
            <a:ext cx="4928636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http://ip-ibmi:2001/HTTPAdmin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13536-63A9-42C9-A0EF-411C20F6534D}"/>
              </a:ext>
            </a:extLst>
          </p:cNvPr>
          <p:cNvSpPr txBox="1"/>
          <p:nvPr/>
        </p:nvSpPr>
        <p:spPr>
          <a:xfrm>
            <a:off x="979995" y="478668"/>
            <a:ext cx="8543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Open IBM I Web Administraion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4787BD-D2DE-865D-3FA3-FA2223841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749" y="1805649"/>
            <a:ext cx="7588640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5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230ABD-009A-775F-2835-A28711BE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54" y="989799"/>
            <a:ext cx="7517448" cy="4010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AA63C3-A136-3BEC-41D6-C3CB19D37AEA}"/>
              </a:ext>
            </a:extLst>
          </p:cNvPr>
          <p:cNvSpPr txBox="1"/>
          <p:nvPr/>
        </p:nvSpPr>
        <p:spPr>
          <a:xfrm>
            <a:off x="478190" y="343468"/>
            <a:ext cx="4752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 HTTP Server </a:t>
            </a: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5AD385EA-1850-BF8D-84F5-8C6D03CB23DC}"/>
              </a:ext>
            </a:extLst>
          </p:cNvPr>
          <p:cNvSpPr/>
          <p:nvPr/>
        </p:nvSpPr>
        <p:spPr>
          <a:xfrm>
            <a:off x="950354" y="2268642"/>
            <a:ext cx="335663" cy="243069"/>
          </a:xfrm>
          <a:prstGeom prst="chevr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CB6D-298B-BDAF-BB1E-2C30972C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14" y="2995031"/>
            <a:ext cx="7119290" cy="3636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21F344-2D39-9A5B-F219-8688B3ECCCB2}"/>
              </a:ext>
            </a:extLst>
          </p:cNvPr>
          <p:cNvSpPr txBox="1"/>
          <p:nvPr/>
        </p:nvSpPr>
        <p:spPr>
          <a:xfrm>
            <a:off x="1738600" y="5452702"/>
            <a:ext cx="3238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Specify Sever Name:</a:t>
            </a:r>
          </a:p>
        </p:txBody>
      </p:sp>
    </p:spTree>
    <p:extLst>
      <p:ext uri="{BB962C8B-B14F-4D97-AF65-F5344CB8AC3E}">
        <p14:creationId xmlns:p14="http://schemas.microsoft.com/office/powerpoint/2010/main" val="427433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FA33D5-8A22-D755-3AF0-7DA01651D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98" y="935305"/>
            <a:ext cx="5994708" cy="2857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466D70-83F0-36AF-F2C1-87B680871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9643"/>
            <a:ext cx="5962956" cy="2870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34D947-5DBE-728C-4D9F-137A246C449C}"/>
              </a:ext>
            </a:extLst>
          </p:cNvPr>
          <p:cNvSpPr txBox="1"/>
          <p:nvPr/>
        </p:nvSpPr>
        <p:spPr>
          <a:xfrm>
            <a:off x="509530" y="383612"/>
            <a:ext cx="7376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Specify Sever Root : (Use Default)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8CDA4-CF93-DFD6-6027-5F22F70C645E}"/>
              </a:ext>
            </a:extLst>
          </p:cNvPr>
          <p:cNvSpPr txBox="1"/>
          <p:nvPr/>
        </p:nvSpPr>
        <p:spPr>
          <a:xfrm>
            <a:off x="1401119" y="4162050"/>
            <a:ext cx="4828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5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Specify Document Root : (Use Default)</a:t>
            </a:r>
          </a:p>
        </p:txBody>
      </p:sp>
    </p:spTree>
    <p:extLst>
      <p:ext uri="{BB962C8B-B14F-4D97-AF65-F5344CB8AC3E}">
        <p14:creationId xmlns:p14="http://schemas.microsoft.com/office/powerpoint/2010/main" val="2277311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88C80D-779A-F088-1D9A-B5D5CF87E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57" y="1120058"/>
            <a:ext cx="7301721" cy="3399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310379-0C0D-0C34-058D-0F015324E870}"/>
              </a:ext>
            </a:extLst>
          </p:cNvPr>
          <p:cNvSpPr txBox="1"/>
          <p:nvPr/>
        </p:nvSpPr>
        <p:spPr>
          <a:xfrm>
            <a:off x="318191" y="597626"/>
            <a:ext cx="482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6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Specify Port 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8A534-7CBA-0F64-769A-3E645531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895" y="2423428"/>
            <a:ext cx="6020109" cy="27687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115F37-BE22-9DEE-C374-20CA73F3A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03" y="3814950"/>
            <a:ext cx="5982007" cy="2775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C84D49-BF39-4FB8-BA86-58A661BDFAE7}"/>
              </a:ext>
            </a:extLst>
          </p:cNvPr>
          <p:cNvSpPr txBox="1"/>
          <p:nvPr/>
        </p:nvSpPr>
        <p:spPr>
          <a:xfrm>
            <a:off x="1267915" y="4669738"/>
            <a:ext cx="482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7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Click Next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F817F0-ED5C-227E-1DD7-6F9970C3D6E5}"/>
              </a:ext>
            </a:extLst>
          </p:cNvPr>
          <p:cNvSpPr txBox="1"/>
          <p:nvPr/>
        </p:nvSpPr>
        <p:spPr>
          <a:xfrm>
            <a:off x="3334399" y="5591805"/>
            <a:ext cx="482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8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Click Next</a:t>
            </a:r>
          </a:p>
        </p:txBody>
      </p:sp>
    </p:spTree>
    <p:extLst>
      <p:ext uri="{BB962C8B-B14F-4D97-AF65-F5344CB8AC3E}">
        <p14:creationId xmlns:p14="http://schemas.microsoft.com/office/powerpoint/2010/main" val="4087168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D8D90B9-4D97-0178-7266-2523637935B5}"/>
              </a:ext>
            </a:extLst>
          </p:cNvPr>
          <p:cNvSpPr txBox="1"/>
          <p:nvPr/>
        </p:nvSpPr>
        <p:spPr>
          <a:xfrm>
            <a:off x="407310" y="453374"/>
            <a:ext cx="30882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 :</a:t>
            </a:r>
            <a:r>
              <a:rPr lang="en-US" sz="20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Open the IBM i Access Client Solutions </a:t>
            </a:r>
          </a:p>
          <a:p>
            <a:endParaRPr lang="en-US" sz="2000">
              <a:solidFill>
                <a:schemeClr val="bg1"/>
              </a:solidFill>
              <a:latin typeface="IBM Plex Sans Thai" panose="020B0503050203000203" pitchFamily="34" charset="-34"/>
              <a:cs typeface="IBM Plex Sans Thai" panose="020B0503050203000203" pitchFamily="34" charset="-34"/>
            </a:endParaRPr>
          </a:p>
          <a:p>
            <a:r>
              <a:rPr lang="en-US" sz="20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From the "Tools" menu select the option for "Open Source Package Management"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AAEE2-2B01-CA33-DE61-34DBD9195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8" y="453374"/>
            <a:ext cx="7804551" cy="464843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B4AEE5E-3831-31B1-DF5F-674FCCBAB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518" y="1901481"/>
            <a:ext cx="4333172" cy="48420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564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4939D5-1F08-638C-B74D-FC4CEE5DB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41" y="998606"/>
            <a:ext cx="5994708" cy="2800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73871A-13A2-3056-5F22-70ECD29BB76A}"/>
              </a:ext>
            </a:extLst>
          </p:cNvPr>
          <p:cNvSpPr txBox="1"/>
          <p:nvPr/>
        </p:nvSpPr>
        <p:spPr>
          <a:xfrm>
            <a:off x="531759" y="397673"/>
            <a:ext cx="4828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9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Click Finish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18C4E-DE06-48D4-31DD-EF9E93F9EE89}"/>
              </a:ext>
            </a:extLst>
          </p:cNvPr>
          <p:cNvSpPr txBox="1"/>
          <p:nvPr/>
        </p:nvSpPr>
        <p:spPr>
          <a:xfrm>
            <a:off x="1345797" y="4962731"/>
            <a:ext cx="42481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72EB35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 Complete!</a:t>
            </a:r>
            <a:br>
              <a:rPr lang="en-US" sz="2400">
                <a:solidFill>
                  <a:srgbClr val="72EB35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</a:br>
            <a:r>
              <a:rPr lang="en-US" sz="2400">
                <a:solidFill>
                  <a:srgbClr val="72EB35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and then click start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5E0CDA2-9A6B-0F1E-2031-7EA7EC21B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97" y="2654215"/>
            <a:ext cx="7708253" cy="397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Chevron 8">
            <a:extLst>
              <a:ext uri="{FF2B5EF4-FFF2-40B4-BE49-F238E27FC236}">
                <a16:creationId xmlns:a16="http://schemas.microsoft.com/office/drawing/2014/main" id="{37FB7D1A-C489-7697-051D-B1FD696EA134}"/>
              </a:ext>
            </a:extLst>
          </p:cNvPr>
          <p:cNvSpPr/>
          <p:nvPr/>
        </p:nvSpPr>
        <p:spPr>
          <a:xfrm>
            <a:off x="3704388" y="3185931"/>
            <a:ext cx="335663" cy="243069"/>
          </a:xfrm>
          <a:prstGeom prst="chevr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30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01569A-7C79-C9D4-FE6F-68B5D2E6991D}"/>
              </a:ext>
            </a:extLst>
          </p:cNvPr>
          <p:cNvSpPr txBox="1"/>
          <p:nvPr/>
        </p:nvSpPr>
        <p:spPr>
          <a:xfrm>
            <a:off x="1401693" y="626329"/>
            <a:ext cx="818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10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Test Web Server : http://your ip:your port/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6D3CF4-3627-8BC3-9118-2B8DFE41E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34" y="1389166"/>
            <a:ext cx="7588640" cy="4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3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C23011-CC3A-70A2-AFB5-7DC845ABA2AA}"/>
              </a:ext>
            </a:extLst>
          </p:cNvPr>
          <p:cNvSpPr txBox="1"/>
          <p:nvPr/>
        </p:nvSpPr>
        <p:spPr>
          <a:xfrm>
            <a:off x="2858948" y="3136612"/>
            <a:ext cx="8160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IBM Plex Sans" panose="020B0503050203000203" pitchFamily="34" charset="0"/>
                <a:cs typeface="IBM Plex Sans Thai" panose="020B0503050203000203" pitchFamily="34" charset="-34"/>
              </a:rPr>
              <a:t>Part III: Configure Apache Web Server</a:t>
            </a:r>
          </a:p>
        </p:txBody>
      </p:sp>
    </p:spTree>
    <p:extLst>
      <p:ext uri="{BB962C8B-B14F-4D97-AF65-F5344CB8AC3E}">
        <p14:creationId xmlns:p14="http://schemas.microsoft.com/office/powerpoint/2010/main" val="3917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DAD7BD-4628-EC19-59AB-C93004E92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06" y="1332206"/>
            <a:ext cx="7968239" cy="4193587"/>
          </a:xfrm>
          <a:prstGeom prst="rect">
            <a:avLst/>
          </a:prstGeom>
        </p:spPr>
      </p:pic>
      <p:sp>
        <p:nvSpPr>
          <p:cNvPr id="5" name="Arrow: Chevron 4">
            <a:extLst>
              <a:ext uri="{FF2B5EF4-FFF2-40B4-BE49-F238E27FC236}">
                <a16:creationId xmlns:a16="http://schemas.microsoft.com/office/drawing/2014/main" id="{B8C8D749-7D1C-EFAF-3E28-E351F3A18EB9}"/>
              </a:ext>
            </a:extLst>
          </p:cNvPr>
          <p:cNvSpPr/>
          <p:nvPr/>
        </p:nvSpPr>
        <p:spPr>
          <a:xfrm>
            <a:off x="1983130" y="4849796"/>
            <a:ext cx="335663" cy="243069"/>
          </a:xfrm>
          <a:prstGeom prst="chevro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5158D-7EF5-0B25-51EC-8BDA1D408DF2}"/>
              </a:ext>
            </a:extLst>
          </p:cNvPr>
          <p:cNvSpPr txBox="1"/>
          <p:nvPr/>
        </p:nvSpPr>
        <p:spPr>
          <a:xfrm>
            <a:off x="1534573" y="668445"/>
            <a:ext cx="8180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Edit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069001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0C09C9-1D33-496C-4F34-830C2A5B432D}"/>
              </a:ext>
            </a:extLst>
          </p:cNvPr>
          <p:cNvSpPr txBox="1"/>
          <p:nvPr/>
        </p:nvSpPr>
        <p:spPr>
          <a:xfrm>
            <a:off x="521682" y="1007363"/>
            <a:ext cx="1051849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FC000"/>
                </a:solidFill>
              </a:rPr>
              <a:t>LoadModule zend_enabler_module /QSYS.LIB/QHTTPSVR.LIB/QZFAST.SRVPGM</a:t>
            </a:r>
          </a:p>
          <a:p>
            <a:r>
              <a:rPr lang="en-US" sz="2000">
                <a:solidFill>
                  <a:srgbClr val="FFC000"/>
                </a:solidFill>
              </a:rPr>
              <a:t>LoadModule deflate_module /QSYS.LIB/QHTTPSVR.LIB/QZSRCORE.SRVPGM</a:t>
            </a:r>
          </a:p>
          <a:p>
            <a:endParaRPr lang="en-US" sz="2000">
              <a:solidFill>
                <a:srgbClr val="FFC000"/>
              </a:solidFill>
            </a:endParaRPr>
          </a:p>
          <a:p>
            <a:r>
              <a:rPr lang="en-US" sz="2000">
                <a:solidFill>
                  <a:srgbClr val="FFC000"/>
                </a:solidFill>
              </a:rPr>
              <a:t># zend fastcgi</a:t>
            </a:r>
          </a:p>
          <a:p>
            <a:r>
              <a:rPr lang="en-US" sz="2000">
                <a:solidFill>
                  <a:srgbClr val="FFC000"/>
                </a:solidFill>
              </a:rPr>
              <a:t>AddType application/x-httpd-php .php</a:t>
            </a:r>
          </a:p>
          <a:p>
            <a:r>
              <a:rPr lang="en-US" sz="2000">
                <a:solidFill>
                  <a:srgbClr val="FFC000"/>
                </a:solidFill>
              </a:rPr>
              <a:t>AddHandler fastcgi-script .php</a:t>
            </a:r>
          </a:p>
          <a:p>
            <a:endParaRPr lang="en-US" sz="2000">
              <a:solidFill>
                <a:srgbClr val="FFC000"/>
              </a:solidFill>
            </a:endParaRPr>
          </a:p>
          <a:p>
            <a:r>
              <a:rPr lang="en-US" sz="2000">
                <a:solidFill>
                  <a:srgbClr val="FFC000"/>
                </a:solidFill>
              </a:rPr>
              <a:t># Load IBM i's module that performs compression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application/x-httpd-php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application/json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text/css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application/x-javascript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application/javascript</a:t>
            </a:r>
          </a:p>
          <a:p>
            <a:r>
              <a:rPr lang="en-US" sz="2000">
                <a:solidFill>
                  <a:srgbClr val="FFC000"/>
                </a:solidFill>
              </a:rPr>
              <a:t>AddOutputFilterByType DEFLATE text/html</a:t>
            </a:r>
          </a:p>
          <a:p>
            <a:endParaRPr lang="en-US" sz="2000">
              <a:solidFill>
                <a:srgbClr val="FFC000"/>
              </a:solidFill>
            </a:endParaRPr>
          </a:p>
          <a:p>
            <a:r>
              <a:rPr lang="en-US" sz="2000">
                <a:solidFill>
                  <a:srgbClr val="FFC000"/>
                </a:solidFill>
              </a:rPr>
              <a:t>DirectoryIndex index.php index.html</a:t>
            </a:r>
          </a:p>
          <a:p>
            <a:endParaRPr lang="en-US" sz="2000">
              <a:solidFill>
                <a:srgbClr val="FFC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5B1D58-E18F-2DC8-7B3C-DFAA85AD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698" y="2045321"/>
            <a:ext cx="4496031" cy="40515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104502-0613-1C08-7C65-B4B695EBA031}"/>
              </a:ext>
            </a:extLst>
          </p:cNvPr>
          <p:cNvSpPr txBox="1"/>
          <p:nvPr/>
        </p:nvSpPr>
        <p:spPr>
          <a:xfrm>
            <a:off x="521682" y="305067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Insert these value into Configuration file</a:t>
            </a:r>
          </a:p>
        </p:txBody>
      </p:sp>
    </p:spTree>
    <p:extLst>
      <p:ext uri="{BB962C8B-B14F-4D97-AF65-F5344CB8AC3E}">
        <p14:creationId xmlns:p14="http://schemas.microsoft.com/office/powerpoint/2010/main" val="1630021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ABD1FEB-52C4-1F58-8966-C6A4650FD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90" y="746491"/>
            <a:ext cx="30071729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th-TH" altLang="th-TH" sz="900" b="0" i="0" u="none" strike="noStrike" cap="none" normalizeH="0" baseline="0">
                <a:ln>
                  <a:noFill/>
                </a:ln>
                <a:solidFill>
                  <a:srgbClr val="FFC000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#T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his will turn on Keep Alive and allow users to reuse older connections,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TimeOut 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30000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KeepAliveTimeout  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30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HotBackup Off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ThreadsPerChild 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40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th-TH" altLang="th-TH" sz="2000">
              <a:solidFill>
                <a:srgbClr val="FFC000"/>
              </a:solidFill>
              <a:latin typeface="IBM Plex Sans" panose="020B0503050203000203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# If your code looks funky a lot of times it is your CCSID.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DefaultFsCCSID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37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CGIJobCCSID</a:t>
            </a:r>
            <a:r>
              <a:rPr lang="en-US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37</a:t>
            </a:r>
            <a:r>
              <a:rPr lang="th-TH" altLang="th-TH" sz="2000">
                <a:solidFill>
                  <a:srgbClr val="FFC000"/>
                </a:solidFill>
                <a:latin typeface="IBM Plex Sans" panose="020B0503050203000203" pitchFamily="34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C46F2B-FD57-B5C6-8322-938EF5DFA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0890" y="2083358"/>
            <a:ext cx="4688558" cy="3985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589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2DEE33-FE07-D8B6-C83E-3D4210F6C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05" y="1067664"/>
            <a:ext cx="3405144" cy="1770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F45DA-63D6-C841-84E6-D7787AC61E71}"/>
              </a:ext>
            </a:extLst>
          </p:cNvPr>
          <p:cNvSpPr txBox="1"/>
          <p:nvPr/>
        </p:nvSpPr>
        <p:spPr>
          <a:xfrm>
            <a:off x="423673" y="484493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Create file in directory </a:t>
            </a:r>
            <a:r>
              <a:rPr lang="en-US" sz="24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/www/phpcom/conf : fastcgi.conf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3C3C7-2B10-4651-F2E4-81337C484C5F}"/>
              </a:ext>
            </a:extLst>
          </p:cNvPr>
          <p:cNvSpPr txBox="1"/>
          <p:nvPr/>
        </p:nvSpPr>
        <p:spPr>
          <a:xfrm>
            <a:off x="1345796" y="3883307"/>
            <a:ext cx="108462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FFC000"/>
                </a:solidFill>
              </a:rPr>
              <a:t>Server type="application/x-httpd-php" CommandLine="/QOpenSys/pkgs/bin/php-cgi" StartProcesses="1"  SetEnv="PHP_FCGI_CHILDREN=10"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EC8EA0-59C2-0D0E-4098-B7F071D58616}"/>
              </a:ext>
            </a:extLst>
          </p:cNvPr>
          <p:cNvSpPr txBox="1"/>
          <p:nvPr/>
        </p:nvSpPr>
        <p:spPr>
          <a:xfrm>
            <a:off x="1345795" y="3429000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Enter this setting in fastcgi.conf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92EE16-090F-ECA1-B19C-D7B46C68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95" y="4529638"/>
            <a:ext cx="10351032" cy="2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00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3EB41F-708D-E2D2-44D0-50C6A8880E87}"/>
              </a:ext>
            </a:extLst>
          </p:cNvPr>
          <p:cNvSpPr txBox="1"/>
          <p:nvPr/>
        </p:nvSpPr>
        <p:spPr>
          <a:xfrm>
            <a:off x="1345797" y="536941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5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Restart HTTP Server and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8FB80-F2F9-D74F-D7BC-ED877EE3F06B}"/>
              </a:ext>
            </a:extLst>
          </p:cNvPr>
          <p:cNvSpPr txBox="1"/>
          <p:nvPr/>
        </p:nvSpPr>
        <p:spPr>
          <a:xfrm>
            <a:off x="1345797" y="1163903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6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Coding PHP Script in /www/phpcom/htdocs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DC6BE-E6EC-FA5E-5FAC-391D62BBD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021" y="1790865"/>
            <a:ext cx="2698889" cy="11938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E7A4C1-94C0-D173-9212-493A2278F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80" y="2549794"/>
            <a:ext cx="6859024" cy="247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04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282082-2579-24A2-8BD4-147DAA9EF0ED}"/>
              </a:ext>
            </a:extLst>
          </p:cNvPr>
          <p:cNvSpPr txBox="1"/>
          <p:nvPr/>
        </p:nvSpPr>
        <p:spPr>
          <a:xfrm>
            <a:off x="605300" y="433517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7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Test run PHP 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7F7CA9-5BC9-7C45-3A8D-2DADB4A00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593" y="960940"/>
            <a:ext cx="6629477" cy="44474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2B700-CD69-101F-2227-7EF5AD35C365}"/>
              </a:ext>
            </a:extLst>
          </p:cNvPr>
          <p:cNvSpPr txBox="1"/>
          <p:nvPr/>
        </p:nvSpPr>
        <p:spPr>
          <a:xfrm>
            <a:off x="2528917" y="5897060"/>
            <a:ext cx="6064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72EB35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PHP Community running on IBM i</a:t>
            </a:r>
          </a:p>
        </p:txBody>
      </p:sp>
    </p:spTree>
    <p:extLst>
      <p:ext uri="{BB962C8B-B14F-4D97-AF65-F5344CB8AC3E}">
        <p14:creationId xmlns:p14="http://schemas.microsoft.com/office/powerpoint/2010/main" val="3419638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C23011-CC3A-70A2-AFB5-7DC845ABA2AA}"/>
              </a:ext>
            </a:extLst>
          </p:cNvPr>
          <p:cNvSpPr txBox="1"/>
          <p:nvPr/>
        </p:nvSpPr>
        <p:spPr>
          <a:xfrm>
            <a:off x="2319933" y="3034389"/>
            <a:ext cx="8160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IBM Plex Sans" panose="020B0503050203000203" pitchFamily="34" charset="0"/>
                <a:cs typeface="IBM Plex Sans Thai" panose="020B0503050203000203" pitchFamily="34" charset="-34"/>
              </a:rPr>
              <a:t>Part IV: ODBC Connection To DB2 On IBM i</a:t>
            </a:r>
          </a:p>
          <a:p>
            <a:endParaRPr lang="en-US" sz="3200">
              <a:solidFill>
                <a:schemeClr val="bg1"/>
              </a:solidFill>
              <a:latin typeface="IBM Plex Sans" panose="020B0503050203000203" pitchFamily="34" charset="0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83506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7DB5B6D-67D6-8ED0-273C-84657F9257FF}"/>
              </a:ext>
            </a:extLst>
          </p:cNvPr>
          <p:cNvSpPr txBox="1"/>
          <p:nvPr/>
        </p:nvSpPr>
        <p:spPr>
          <a:xfrm>
            <a:off x="407310" y="453374"/>
            <a:ext cx="30882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 : </a:t>
            </a:r>
            <a:r>
              <a:rPr lang="en-US" sz="20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If you receive the following warning, select "Yes" to continue.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D82D4-DC9D-D400-EC9E-5E36E76FD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539" y="453374"/>
            <a:ext cx="5697584" cy="19425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FAA2C5-08AF-3D72-5BC4-7B4847039B75}"/>
              </a:ext>
            </a:extLst>
          </p:cNvPr>
          <p:cNvSpPr txBox="1"/>
          <p:nvPr/>
        </p:nvSpPr>
        <p:spPr>
          <a:xfrm>
            <a:off x="448519" y="3429000"/>
            <a:ext cx="60940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 : </a:t>
            </a:r>
            <a:r>
              <a:rPr lang="en-US" sz="20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Respond with "Yes“ to install </a:t>
            </a:r>
            <a:r>
              <a:rPr lang="en-US" sz="2000" b="1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YUM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810DB9-7AE7-01CA-D491-247D3B33A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1539" y="4061931"/>
            <a:ext cx="4048867" cy="172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16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>
            <a:extLst>
              <a:ext uri="{FF2B5EF4-FFF2-40B4-BE49-F238E27FC236}">
                <a16:creationId xmlns:a16="http://schemas.microsoft.com/office/drawing/2014/main" id="{A08B91CD-8C14-5E3E-4B8A-E1F239DEC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934" y="1270375"/>
            <a:ext cx="4452822" cy="4975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EEA1219E-084C-9858-1691-025EF7C17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424" y="2050310"/>
            <a:ext cx="5762141" cy="434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8057D9-A4D8-177D-CAAB-435BCCBD6E78}"/>
              </a:ext>
            </a:extLst>
          </p:cNvPr>
          <p:cNvSpPr txBox="1"/>
          <p:nvPr/>
        </p:nvSpPr>
        <p:spPr>
          <a:xfrm>
            <a:off x="884081" y="458904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1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UnixODBC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5DC2F62-FF5B-A761-CA85-EDFBA808B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142" y="3429000"/>
            <a:ext cx="4452822" cy="336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29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BB02042C-9F95-535C-5332-828747884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57" y="1076446"/>
            <a:ext cx="4835706" cy="540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95A482AF-F6BE-F491-5417-966F7241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774" y="1965266"/>
            <a:ext cx="6004223" cy="453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BE1E6B-197F-016D-CA7C-BD5B94432680}"/>
              </a:ext>
            </a:extLst>
          </p:cNvPr>
          <p:cNvSpPr txBox="1"/>
          <p:nvPr/>
        </p:nvSpPr>
        <p:spPr>
          <a:xfrm>
            <a:off x="884081" y="458904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2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UnixODBC-devel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87D8A0-1A26-083D-8ABB-88B529F15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663" y="3239649"/>
            <a:ext cx="4661337" cy="351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134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30C03-4BBA-E299-564F-E435A793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414" y="1765243"/>
            <a:ext cx="9157171" cy="4413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3FF481-599C-56BE-68BC-13AEC98F9C2B}"/>
              </a:ext>
            </a:extLst>
          </p:cNvPr>
          <p:cNvSpPr txBox="1"/>
          <p:nvPr/>
        </p:nvSpPr>
        <p:spPr>
          <a:xfrm>
            <a:off x="694510" y="349362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3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Verify the location of the unixODBC configuration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2FEA3-F15B-3CF1-69A1-B71BCB2463D5}"/>
              </a:ext>
            </a:extLst>
          </p:cNvPr>
          <p:cNvSpPr txBox="1"/>
          <p:nvPr/>
        </p:nvSpPr>
        <p:spPr>
          <a:xfrm>
            <a:off x="1553903" y="1104309"/>
            <a:ext cx="1713404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odbcinst -j</a:t>
            </a:r>
          </a:p>
        </p:txBody>
      </p:sp>
    </p:spTree>
    <p:extLst>
      <p:ext uri="{BB962C8B-B14F-4D97-AF65-F5344CB8AC3E}">
        <p14:creationId xmlns:p14="http://schemas.microsoft.com/office/powerpoint/2010/main" val="2511501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50694-F160-50E1-24B3-B78FC1E1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52" y="1444629"/>
            <a:ext cx="10215753" cy="4815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CDCA0E-0E12-7E45-A465-ED29A7E1A472}"/>
              </a:ext>
            </a:extLst>
          </p:cNvPr>
          <p:cNvSpPr txBox="1"/>
          <p:nvPr/>
        </p:nvSpPr>
        <p:spPr>
          <a:xfrm>
            <a:off x="1382752" y="763144"/>
            <a:ext cx="103161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https://www.ibm.com/support/pages/ibm-i-access-client-solutions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FE6B8-5C2F-B8A5-FC00-FF3FE9E6D1E5}"/>
              </a:ext>
            </a:extLst>
          </p:cNvPr>
          <p:cNvSpPr txBox="1"/>
          <p:nvPr/>
        </p:nvSpPr>
        <p:spPr>
          <a:xfrm>
            <a:off x="884081" y="458904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Download ACS PASE App Pkg</a:t>
            </a:r>
          </a:p>
        </p:txBody>
      </p:sp>
    </p:spTree>
    <p:extLst>
      <p:ext uri="{BB962C8B-B14F-4D97-AF65-F5344CB8AC3E}">
        <p14:creationId xmlns:p14="http://schemas.microsoft.com/office/powerpoint/2010/main" val="188615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71DC8-775E-7002-AEEA-1411669E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6914" y="999045"/>
            <a:ext cx="4616687" cy="1378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B668AF-7514-F5DC-1D60-35CA4EDDC9D2}"/>
              </a:ext>
            </a:extLst>
          </p:cNvPr>
          <p:cNvSpPr txBox="1"/>
          <p:nvPr/>
        </p:nvSpPr>
        <p:spPr>
          <a:xfrm>
            <a:off x="884081" y="458904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5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Unzip and Copty to IFS Folder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396C6-9DC3-0C6C-2FBE-466212766239}"/>
              </a:ext>
            </a:extLst>
          </p:cNvPr>
          <p:cNvSpPr txBox="1"/>
          <p:nvPr/>
        </p:nvSpPr>
        <p:spPr>
          <a:xfrm>
            <a:off x="1880797" y="3060240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Path </a:t>
            </a:r>
            <a:r>
              <a:rPr lang="en-US" sz="2400">
                <a:solidFill>
                  <a:srgbClr val="FFC0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/home/user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393AFA-40FD-5B82-D0A1-D63C0F561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914" y="3600381"/>
            <a:ext cx="6407479" cy="130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30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0C6F98-6B8F-B7C2-0AC8-83DAE0FC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03" y="1637938"/>
            <a:ext cx="8794430" cy="4870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D23DC-38B5-0CE1-1EC1-60FAD7E95617}"/>
              </a:ext>
            </a:extLst>
          </p:cNvPr>
          <p:cNvSpPr txBox="1"/>
          <p:nvPr/>
        </p:nvSpPr>
        <p:spPr>
          <a:xfrm>
            <a:off x="694510" y="349362"/>
            <a:ext cx="923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6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Install ibm-access driver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92E81C-B58B-4C0E-4FA1-10190C9C2AFB}"/>
              </a:ext>
            </a:extLst>
          </p:cNvPr>
          <p:cNvSpPr txBox="1"/>
          <p:nvPr/>
        </p:nvSpPr>
        <p:spPr>
          <a:xfrm>
            <a:off x="1553903" y="1104309"/>
            <a:ext cx="6575336" cy="36765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yum install $HOME/ibm-iaccess-1.1.0.26-0.ibmi7.2.ppc64.rpm</a:t>
            </a:r>
          </a:p>
        </p:txBody>
      </p:sp>
    </p:spTree>
    <p:extLst>
      <p:ext uri="{BB962C8B-B14F-4D97-AF65-F5344CB8AC3E}">
        <p14:creationId xmlns:p14="http://schemas.microsoft.com/office/powerpoint/2010/main" val="10387923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4DEB4B-1977-CA06-F1AD-D548C5C38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04" y="685658"/>
            <a:ext cx="8390350" cy="4087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0B4ACF-D8A5-5410-1C7E-65EBF047F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525" y="1861108"/>
            <a:ext cx="8390350" cy="38524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40F7D3-46B1-2609-B421-D2E61F8A3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161" y="2979146"/>
            <a:ext cx="8035388" cy="358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02062-E523-0EBB-3F0D-EA4BA9AD9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70" y="3882684"/>
            <a:ext cx="5492358" cy="2163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A1D6EB-B60A-F2F5-5445-E39129A7F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82684"/>
            <a:ext cx="5492358" cy="2181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E7485F-C48E-5305-10AD-9FFF354085AD}"/>
              </a:ext>
            </a:extLst>
          </p:cNvPr>
          <p:cNvSpPr txBox="1"/>
          <p:nvPr/>
        </p:nvSpPr>
        <p:spPr>
          <a:xfrm>
            <a:off x="355111" y="2149630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/QOpenSys/etc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3B1016-466F-36B0-3032-5E665DFB858F}"/>
              </a:ext>
            </a:extLst>
          </p:cNvPr>
          <p:cNvSpPr txBox="1"/>
          <p:nvPr/>
        </p:nvSpPr>
        <p:spPr>
          <a:xfrm>
            <a:off x="1846969" y="6063743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odbc.ini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DB508F-EED7-9F63-3011-570750655796}"/>
              </a:ext>
            </a:extLst>
          </p:cNvPr>
          <p:cNvSpPr txBox="1"/>
          <p:nvPr/>
        </p:nvSpPr>
        <p:spPr>
          <a:xfrm>
            <a:off x="7941109" y="6081125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odbcinst.ini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DBC597-7F1E-6962-5BED-CF4D1DF1B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863" y="570080"/>
            <a:ext cx="7313969" cy="24052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0B2BAC-6D10-D71D-55EE-76EE48C1E67F}"/>
              </a:ext>
            </a:extLst>
          </p:cNvPr>
          <p:cNvSpPr txBox="1"/>
          <p:nvPr/>
        </p:nvSpPr>
        <p:spPr>
          <a:xfrm>
            <a:off x="355111" y="582030"/>
            <a:ext cx="3637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7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Verify install ibm-iaccess will setting driver info in odbc.ini and odbcinst.ini</a:t>
            </a:r>
          </a:p>
        </p:txBody>
      </p:sp>
    </p:spTree>
    <p:extLst>
      <p:ext uri="{BB962C8B-B14F-4D97-AF65-F5344CB8AC3E}">
        <p14:creationId xmlns:p14="http://schemas.microsoft.com/office/powerpoint/2010/main" val="839989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0DAB2F-93DD-A8DE-FA03-C7CBBB381F37}"/>
              </a:ext>
            </a:extLst>
          </p:cNvPr>
          <p:cNvSpPr txBox="1"/>
          <p:nvPr/>
        </p:nvSpPr>
        <p:spPr>
          <a:xfrm>
            <a:off x="433170" y="1041565"/>
            <a:ext cx="11465181" cy="52629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&lt;?php</a:t>
            </a: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$conn = odbc_connect("DRIVER={IBM i Access ODBC Driver};System=172.16.1.240", 'DEMO', 'DEMO');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(!($conn)) {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echo "&lt;p&gt;Connection to DB via ODBC failed: ";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echo odbc_errormsg ($conn );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echo "&lt;/p&gt;\n";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$a = 'Dallas';</a:t>
            </a: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$stmt    = odbc_prepare($conn, 'select * from qiws.qcustcdt where CITY = (?)');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$success = odbc_execute($stmt, array($a));</a:t>
            </a: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odbc_result_all($stmt);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odbc_free_result($stmt);</a:t>
            </a: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odbc_close($conn);</a:t>
            </a:r>
          </a:p>
          <a:p>
            <a:endParaRPr lang="en-US" sz="16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3732FF-BB0B-18CD-7E3D-03A9707737D7}"/>
              </a:ext>
            </a:extLst>
          </p:cNvPr>
          <p:cNvSpPr txBox="1"/>
          <p:nvPr/>
        </p:nvSpPr>
        <p:spPr>
          <a:xfrm>
            <a:off x="433170" y="413913"/>
            <a:ext cx="11973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8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Testing script connect to Database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65950-DCA7-FAAD-4AC1-0AEDCAD390EB}"/>
              </a:ext>
            </a:extLst>
          </p:cNvPr>
          <p:cNvSpPr txBox="1"/>
          <p:nvPr/>
        </p:nvSpPr>
        <p:spPr>
          <a:xfrm>
            <a:off x="4851710" y="5817183"/>
            <a:ext cx="60941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C000"/>
                </a:solidFill>
              </a:rPr>
              <a:t>/www/phpcom/htdocs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8A1151-AD55-90DB-E3A9-6B8D892BB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414" y="5114137"/>
            <a:ext cx="2978303" cy="140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187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C23011-CC3A-70A2-AFB5-7DC845ABA2AA}"/>
              </a:ext>
            </a:extLst>
          </p:cNvPr>
          <p:cNvSpPr txBox="1"/>
          <p:nvPr/>
        </p:nvSpPr>
        <p:spPr>
          <a:xfrm>
            <a:off x="3602323" y="3045540"/>
            <a:ext cx="81601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>
                <a:solidFill>
                  <a:schemeClr val="bg1"/>
                </a:solidFill>
                <a:latin typeface="IBM Plex Sans" panose="020B0503050203000203" pitchFamily="34" charset="0"/>
                <a:cs typeface="IBM Plex Sans Thai" panose="020B0503050203000203" pitchFamily="34" charset="-34"/>
              </a:rPr>
              <a:t>Part V: </a:t>
            </a:r>
            <a:r>
              <a:rPr lang="nn-NO" sz="3200">
                <a:solidFill>
                  <a:schemeClr val="bg1"/>
                </a:solidFill>
                <a:latin typeface="IBM Plex Sans" panose="020B0503050203000203" pitchFamily="34" charset="0"/>
                <a:cs typeface="IBM Plex Sans Thai" panose="020B0503050203000203" pitchFamily="34" charset="-34"/>
              </a:rPr>
              <a:t>PHP Toolkit for IBM i</a:t>
            </a:r>
          </a:p>
          <a:p>
            <a:endParaRPr lang="en-US" sz="3200">
              <a:solidFill>
                <a:schemeClr val="bg1"/>
              </a:solidFill>
              <a:latin typeface="IBM Plex Sans" panose="020B0503050203000203" pitchFamily="34" charset="0"/>
              <a:cs typeface="IBM Plex Sans Thai" panose="020B050305020300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57907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CCFA2D1-7C11-7F36-3618-4F706AFC8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7951"/>
            <a:ext cx="5402263" cy="60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39F4A4-922F-2F18-9F19-29ECD58C98DB}"/>
              </a:ext>
            </a:extLst>
          </p:cNvPr>
          <p:cNvSpPr txBox="1"/>
          <p:nvPr/>
        </p:nvSpPr>
        <p:spPr>
          <a:xfrm>
            <a:off x="523755" y="2317830"/>
            <a:ext cx="4752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Available packages from IBM repository</a:t>
            </a:r>
          </a:p>
          <a:p>
            <a:r>
              <a:rPr lang="en-US" sz="20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Don’t have PHP packages.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2A4E7-3D16-3719-0E42-67F2F99EC381}"/>
              </a:ext>
            </a:extLst>
          </p:cNvPr>
          <p:cNvSpPr txBox="1"/>
          <p:nvPr/>
        </p:nvSpPr>
        <p:spPr>
          <a:xfrm>
            <a:off x="523755" y="674628"/>
            <a:ext cx="47529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Note : The list of currently installed Open Source packages is displayed.</a:t>
            </a:r>
          </a:p>
        </p:txBody>
      </p:sp>
    </p:spTree>
    <p:extLst>
      <p:ext uri="{BB962C8B-B14F-4D97-AF65-F5344CB8AC3E}">
        <p14:creationId xmlns:p14="http://schemas.microsoft.com/office/powerpoint/2010/main" val="719514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CDF4F-B585-A0E7-9D18-0889899AD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66" y="1227221"/>
            <a:ext cx="10461960" cy="3994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0C2DA0-0249-881D-DC8B-EE74255C457F}"/>
              </a:ext>
            </a:extLst>
          </p:cNvPr>
          <p:cNvSpPr txBox="1"/>
          <p:nvPr/>
        </p:nvSpPr>
        <p:spPr>
          <a:xfrm>
            <a:off x="2290476" y="5473005"/>
            <a:ext cx="81303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git clone https://github.com/zendtech/IbmiToolkit.git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CD7D60-7C9E-CC9E-3F0C-A32CC2C24968}"/>
              </a:ext>
            </a:extLst>
          </p:cNvPr>
          <p:cNvSpPr txBox="1"/>
          <p:nvPr/>
        </p:nvSpPr>
        <p:spPr>
          <a:xfrm>
            <a:off x="1013660" y="273114"/>
            <a:ext cx="89966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https://github.com/zendtech/IbmiToolkit</a:t>
            </a:r>
          </a:p>
        </p:txBody>
      </p:sp>
    </p:spTree>
    <p:extLst>
      <p:ext uri="{BB962C8B-B14F-4D97-AF65-F5344CB8AC3E}">
        <p14:creationId xmlns:p14="http://schemas.microsoft.com/office/powerpoint/2010/main" val="41464952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6E2A017-F24F-4C5C-3D2A-40EE6B102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90" y="675208"/>
            <a:ext cx="10014284" cy="382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169F8-AE20-B6DB-764E-919DD2EFA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667" y="2898088"/>
            <a:ext cx="9457372" cy="3610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81C465-F204-E081-9FE6-9B02A685C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7712" y="3761998"/>
            <a:ext cx="4699242" cy="295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351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EE7B6-0602-3856-C6F4-3A0D4C814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133" y="1984301"/>
            <a:ext cx="5505733" cy="288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07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C4544-C62E-6AC4-FE6F-065E1152D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11" y="757802"/>
            <a:ext cx="7982360" cy="36577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B48C42-EF73-D77F-9990-9EDFE120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64" y="2889549"/>
            <a:ext cx="7688394" cy="33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1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2DA939-66D4-21C0-E696-45FC0C6A5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1725"/>
            <a:ext cx="1219200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48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0AA48-CD42-7525-0CB1-648D61424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87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D66A51-275B-CAD9-234A-DB597E89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473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0018A5-F89E-76AB-A3E2-AAC0D4E35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0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809AF2-E69A-DE58-18F9-2B01920AC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859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C6D430-835E-0DA6-3100-3F5C3D9B0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056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32EA5B-54CC-79BB-DC7C-CDF7D285CEEA}"/>
              </a:ext>
            </a:extLst>
          </p:cNvPr>
          <p:cNvSpPr txBox="1"/>
          <p:nvPr/>
        </p:nvSpPr>
        <p:spPr>
          <a:xfrm>
            <a:off x="1962795" y="1210154"/>
            <a:ext cx="215497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CALL QP2TERM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C51A2-07AA-7CE9-7DBA-C5E5B733D16C}"/>
              </a:ext>
            </a:extLst>
          </p:cNvPr>
          <p:cNvSpPr txBox="1"/>
          <p:nvPr/>
        </p:nvSpPr>
        <p:spPr>
          <a:xfrm>
            <a:off x="669245" y="571500"/>
            <a:ext cx="7132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4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Use this command to run an PASE :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440506-4ABE-85C6-F9B6-7FED7EC41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795" y="1689432"/>
            <a:ext cx="8266409" cy="482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4007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509403-C335-7307-FA68-962F4EFCD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784" y="1828718"/>
            <a:ext cx="8382431" cy="320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877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6125D8-86F6-4AC9-0380-8C331EE51732}"/>
              </a:ext>
            </a:extLst>
          </p:cNvPr>
          <p:cNvSpPr txBox="1"/>
          <p:nvPr/>
        </p:nvSpPr>
        <p:spPr>
          <a:xfrm>
            <a:off x="3046997" y="2736503"/>
            <a:ext cx="60939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https://www.seidengroup.com/php-documentation/offline-installation-of-communityplus-php/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4CD9EF-D899-23D7-121A-A54F12BB6C70}"/>
              </a:ext>
            </a:extLst>
          </p:cNvPr>
          <p:cNvSpPr txBox="1"/>
          <p:nvPr/>
        </p:nvSpPr>
        <p:spPr>
          <a:xfrm>
            <a:off x="3175334" y="4729735"/>
            <a:ext cx="60939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OFFLINE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CFAB29-17A3-A28E-E938-646B12B2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928" y="225942"/>
            <a:ext cx="6839301" cy="592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0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62C9C4B-8A40-5817-C0F4-20D5B68F8E06}"/>
              </a:ext>
            </a:extLst>
          </p:cNvPr>
          <p:cNvSpPr txBox="1"/>
          <p:nvPr/>
        </p:nvSpPr>
        <p:spPr>
          <a:xfrm>
            <a:off x="2069783" y="1392540"/>
            <a:ext cx="158781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yum --version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5FBF8B-01E4-3457-A050-A0FA906B7DFE}"/>
              </a:ext>
            </a:extLst>
          </p:cNvPr>
          <p:cNvSpPr txBox="1"/>
          <p:nvPr/>
        </p:nvSpPr>
        <p:spPr>
          <a:xfrm>
            <a:off x="782340" y="671378"/>
            <a:ext cx="753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5 :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 Check yum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32E0C0-E4A6-7D0B-20CD-682094FCF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83" y="1866622"/>
            <a:ext cx="82368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2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D6E8D0-02DE-E457-9537-34C733CE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88" y="1746501"/>
            <a:ext cx="8303224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0E586-251C-C697-52B8-D5B603533FE7}"/>
              </a:ext>
            </a:extLst>
          </p:cNvPr>
          <p:cNvSpPr txBox="1"/>
          <p:nvPr/>
        </p:nvSpPr>
        <p:spPr>
          <a:xfrm>
            <a:off x="1944388" y="1265268"/>
            <a:ext cx="6657975" cy="37227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 dirty="0"/>
              <a:t>yum-config-manager --add-repo http://</a:t>
            </a:r>
            <a:r>
              <a:rPr lang="en-US" sz="1800" b="1" dirty="0" err="1"/>
              <a:t>repos.zend.com</a:t>
            </a:r>
            <a:r>
              <a:rPr lang="en-US" sz="1800" b="1" dirty="0"/>
              <a:t>/</a:t>
            </a:r>
            <a:r>
              <a:rPr lang="en-US" sz="1800" b="1" dirty="0" err="1"/>
              <a:t>ibmiphp</a:t>
            </a:r>
            <a:r>
              <a:rPr lang="en-US" sz="1800" b="1" dirty="0"/>
              <a:t>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3F324-C0D9-3F4C-048A-D2288E273A37}"/>
              </a:ext>
            </a:extLst>
          </p:cNvPr>
          <p:cNvSpPr txBox="1"/>
          <p:nvPr/>
        </p:nvSpPr>
        <p:spPr>
          <a:xfrm>
            <a:off x="872992" y="560666"/>
            <a:ext cx="7813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6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Add repository with command :</a:t>
            </a:r>
          </a:p>
        </p:txBody>
      </p:sp>
    </p:spTree>
    <p:extLst>
      <p:ext uri="{BB962C8B-B14F-4D97-AF65-F5344CB8AC3E}">
        <p14:creationId xmlns:p14="http://schemas.microsoft.com/office/powerpoint/2010/main" val="104952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880EA35-92C7-CBCB-6D30-E67B8E52ED0A}"/>
              </a:ext>
            </a:extLst>
          </p:cNvPr>
          <p:cNvSpPr txBox="1"/>
          <p:nvPr/>
        </p:nvSpPr>
        <p:spPr>
          <a:xfrm>
            <a:off x="1792570" y="1399166"/>
            <a:ext cx="1662048" cy="36933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US" sz="1800" b="1"/>
              <a:t> yum repolist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E97679-5215-E7FD-7D97-7CF8AF39283F}"/>
              </a:ext>
            </a:extLst>
          </p:cNvPr>
          <p:cNvSpPr txBox="1"/>
          <p:nvPr/>
        </p:nvSpPr>
        <p:spPr>
          <a:xfrm>
            <a:off x="1183264" y="682027"/>
            <a:ext cx="78157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FF00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Step 7 : </a:t>
            </a:r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Check Repository before and after added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3112DB-94C5-9F1E-BEB9-7153989B1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76" y="1855973"/>
            <a:ext cx="8303681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4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6C04A9-925F-B046-60B1-AA62F204D0C1}"/>
              </a:ext>
            </a:extLst>
          </p:cNvPr>
          <p:cNvSpPr txBox="1"/>
          <p:nvPr/>
        </p:nvSpPr>
        <p:spPr>
          <a:xfrm>
            <a:off x="1641111" y="12680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i="0">
                <a:solidFill>
                  <a:srgbClr val="FFC000"/>
                </a:solidFill>
                <a:effectLst/>
                <a:latin typeface="-apple-system"/>
              </a:rPr>
              <a:t>/QOpenSys/etc/yum/repos.d/</a:t>
            </a:r>
            <a:endParaRPr lang="en-US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0B7C9-680E-922E-3332-CAA7A950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431" y="1997001"/>
            <a:ext cx="6223320" cy="286399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725E5B-6A40-5F6F-E2AF-1B04C80A7522}"/>
              </a:ext>
            </a:extLst>
          </p:cNvPr>
          <p:cNvSpPr txBox="1"/>
          <p:nvPr/>
        </p:nvSpPr>
        <p:spPr>
          <a:xfrm>
            <a:off x="828674" y="539365"/>
            <a:ext cx="6741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IBM Plex Sans Thai" panose="020B0503050203000203" pitchFamily="34" charset="-34"/>
                <a:cs typeface="IBM Plex Sans Thai" panose="020B0503050203000203" pitchFamily="34" charset="-34"/>
              </a:rPr>
              <a:t>Note : Repository are stored in IFS folder:</a:t>
            </a:r>
          </a:p>
        </p:txBody>
      </p:sp>
    </p:spTree>
    <p:extLst>
      <p:ext uri="{BB962C8B-B14F-4D97-AF65-F5344CB8AC3E}">
        <p14:creationId xmlns:p14="http://schemas.microsoft.com/office/powerpoint/2010/main" val="48735801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1136</Words>
  <Application>Microsoft Macintosh PowerPoint</Application>
  <PresentationFormat>Widescreen</PresentationFormat>
  <Paragraphs>155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-apple-system</vt:lpstr>
      <vt:lpstr>Arial</vt:lpstr>
      <vt:lpstr>Calibri</vt:lpstr>
      <vt:lpstr>Calibri Light</vt:lpstr>
      <vt:lpstr>Courier New</vt:lpstr>
      <vt:lpstr>IBM Plex Sans</vt:lpstr>
      <vt:lpstr>IBM Plex Sans Thai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Supatcha Ongart</dc:creator>
  <cp:lastModifiedBy>Supatcha Ongart</cp:lastModifiedBy>
  <cp:revision>58</cp:revision>
  <dcterms:created xsi:type="dcterms:W3CDTF">2022-06-29T06:04:17Z</dcterms:created>
  <dcterms:modified xsi:type="dcterms:W3CDTF">2023-08-22T06:17:22Z</dcterms:modified>
</cp:coreProperties>
</file>